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27" r:id="rId6"/>
    <p:sldId id="431" r:id="rId7"/>
    <p:sldId id="432" r:id="rId8"/>
    <p:sldId id="378" r:id="rId9"/>
    <p:sldId id="398" r:id="rId10"/>
    <p:sldId id="430" r:id="rId11"/>
    <p:sldId id="415" r:id="rId12"/>
    <p:sldId id="414" r:id="rId13"/>
    <p:sldId id="417" r:id="rId14"/>
    <p:sldId id="305" r:id="rId15"/>
  </p:sldIdLst>
  <p:sldSz cx="12192000" cy="6858000"/>
  <p:notesSz cx="12192000" cy="6858000"/>
  <p:custDataLst>
    <p:tags r:id="rId1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9"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1" autoAdjust="0"/>
  </p:normalViewPr>
  <p:slideViewPr>
    <p:cSldViewPr showGuides="1">
      <p:cViewPr varScale="1">
        <p:scale>
          <a:sx n="77" d="100"/>
          <a:sy n="77" d="100"/>
        </p:scale>
        <p:origin x="686" y="62"/>
      </p:cViewPr>
      <p:guideLst>
        <p:guide orient="horz" pos="2949"/>
        <p:guide pos="214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第三个实验，可以发现当越晚后面会出现信息比较少，使用其他的模态信息补齐可以缓解</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第一个是再</a:t>
            </a:r>
            <a:r>
              <a:rPr lang="en-US" altLang="zh-CN" dirty="0"/>
              <a:t>codebook</a:t>
            </a:r>
            <a:r>
              <a:rPr lang="zh-CN" altLang="en-US" dirty="0"/>
              <a:t>的时候进行跨模态对齐的，第二个是最后进行对齐损失，第三个是用文本模态生成视觉模块的，第四个是进行训练</a:t>
            </a:r>
            <a:r>
              <a:rPr lang="en-US" altLang="zh-CN" dirty="0"/>
              <a:t>transformer encode</a:t>
            </a:r>
            <a:r>
              <a:rPr lang="zh-CN" altLang="en-US" dirty="0"/>
              <a:t>。  右边的实验说的是，我拿出第二层，然后将</a:t>
            </a:r>
            <a:r>
              <a:rPr lang="en-US" altLang="zh-CN" dirty="0"/>
              <a:t>256</a:t>
            </a:r>
            <a:r>
              <a:rPr lang="zh-CN" altLang="en-US" dirty="0"/>
              <a:t>个每个</a:t>
            </a:r>
            <a:r>
              <a:rPr lang="en-US" altLang="zh-CN" dirty="0"/>
              <a:t>codebook</a:t>
            </a:r>
            <a:r>
              <a:rPr lang="zh-CN" altLang="en-US" dirty="0"/>
              <a:t>向量的被选中的数目从大到小排列，然后</a:t>
            </a:r>
            <a:r>
              <a:rPr lang="en-US" altLang="zh-CN" dirty="0"/>
              <a:t>16</a:t>
            </a:r>
            <a:r>
              <a:rPr lang="zh-CN" altLang="en-US" dirty="0"/>
              <a:t>个聚合，发现之前的方法会出现长尾效应，但是现在这个方法缓解了长尾效应。</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0.xml"/><Relationship Id="rId11" Type="http://schemas.openxmlformats.org/officeDocument/2006/relationships/slideLayout" Target="../slideLayouts/slideLayout5.xml"/><Relationship Id="rId10" Type="http://schemas.openxmlformats.org/officeDocument/2006/relationships/image" Target="../media/image30.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1.xml"/><Relationship Id="rId11" Type="http://schemas.openxmlformats.org/officeDocument/2006/relationships/slideLayout" Target="../slideLayouts/slideLayout5.xml"/><Relationship Id="rId10" Type="http://schemas.openxmlformats.org/officeDocument/2006/relationships/image" Target="../media/image31.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2.xml"/><Relationship Id="rId11" Type="http://schemas.openxmlformats.org/officeDocument/2006/relationships/slideLayout" Target="../slideLayouts/slideLayout5.xml"/><Relationship Id="rId10" Type="http://schemas.openxmlformats.org/officeDocument/2006/relationships/image" Target="../media/image3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6.xml"/><Relationship Id="rId14" Type="http://schemas.openxmlformats.org/officeDocument/2006/relationships/slideLayout" Target="../slideLayouts/slideLayout5.xml"/><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7.xml"/><Relationship Id="rId11" Type="http://schemas.openxmlformats.org/officeDocument/2006/relationships/slideLayout" Target="../slideLayouts/slideLayout5.xml"/><Relationship Id="rId10" Type="http://schemas.openxmlformats.org/officeDocument/2006/relationships/image" Target="../media/image26.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8.xml"/><Relationship Id="rId12" Type="http://schemas.openxmlformats.org/officeDocument/2006/relationships/slideLayout" Target="../slideLayouts/slideLayout5.xml"/><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9.xml"/><Relationship Id="rId11" Type="http://schemas.openxmlformats.org/officeDocument/2006/relationships/slideLayout" Target="../slideLayouts/slideLayout5.xml"/><Relationship Id="rId10" Type="http://schemas.openxmlformats.org/officeDocument/2006/relationships/image" Target="../media/image29.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Y</a:t>
            </a:r>
            <a:r>
              <a:rPr lang="en-US" altLang="zh-CN" sz="2400" b="1" dirty="0">
                <a:solidFill>
                  <a:srgbClr val="1F4E79"/>
                </a:solidFill>
                <a:latin typeface="Times New Roman" panose="02020603050405020304"/>
                <a:cs typeface="Times New Roman" panose="02020603050405020304"/>
              </a:rPr>
              <a:t>uhang  Jang</a:t>
            </a:r>
            <a:endParaRPr sz="2400" dirty="0">
              <a:latin typeface="Times New Roman" panose="02020603050405020304"/>
              <a:cs typeface="Times New Roman" panose="02020603050405020304"/>
            </a:endParaRPr>
          </a:p>
        </p:txBody>
      </p:sp>
      <p:sp>
        <p:nvSpPr>
          <p:cNvPr id="38" name="object 38"/>
          <p:cNvSpPr txBox="1"/>
          <p:nvPr/>
        </p:nvSpPr>
        <p:spPr>
          <a:xfrm>
            <a:off x="491211" y="1351832"/>
            <a:ext cx="11209321" cy="873760"/>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Token-Efficient Item Representation via Images for LLM Recommender Systems</a:t>
            </a:r>
            <a:endParaRPr lang="en-US" altLang="zh-CN" sz="2800" b="1" spc="-5" dirty="0">
              <a:solidFill>
                <a:srgbClr val="1F4E79"/>
              </a:solidFill>
              <a:latin typeface="Times New Roman" panose="02020603050405020304"/>
              <a:cs typeface="Times New Roman" panose="02020603050405020304"/>
            </a:endParaRPr>
          </a:p>
        </p:txBody>
      </p:sp>
      <p:sp>
        <p:nvSpPr>
          <p:cNvPr id="29" name="object 39"/>
          <p:cNvSpPr txBox="1"/>
          <p:nvPr/>
        </p:nvSpPr>
        <p:spPr>
          <a:xfrm>
            <a:off x="9744362" y="5019079"/>
            <a:ext cx="2345426" cy="381000"/>
          </a:xfrm>
          <a:prstGeom prst="rect">
            <a:avLst/>
          </a:prstGeom>
        </p:spPr>
        <p:txBody>
          <a:bodyPr vert="horz" wrap="square" lIns="0" tIns="12065" rIns="0" bIns="0" rtlCol="0">
            <a:spAutoFit/>
          </a:bodyPr>
          <a:lstStyle/>
          <a:p>
            <a:pPr marL="12700">
              <a:spcBef>
                <a:spcPts val="95"/>
              </a:spcBef>
            </a:pPr>
            <a:r>
              <a:rPr lang="en-US" altLang="zh-CN" sz="2400" b="1" spc="150" dirty="0">
                <a:solidFill>
                  <a:srgbClr val="1F4E79"/>
                </a:solidFill>
                <a:latin typeface="Noto Sans Mono CJK HK"/>
                <a:cs typeface="Noto Sans Mono CJK HK"/>
              </a:rPr>
              <a:t>——</a:t>
            </a:r>
            <a:r>
              <a:rPr lang="en-US" altLang="zh-CN" sz="2000" b="1" spc="150" dirty="0">
                <a:solidFill>
                  <a:srgbClr val="1F4E79"/>
                </a:solidFill>
                <a:latin typeface="Noto Sans Mono CJK HK"/>
                <a:cs typeface="Noto Sans Mono CJK HK"/>
              </a:rPr>
              <a:t>ICLR_</a:t>
            </a:r>
            <a:r>
              <a:rPr lang="en-US" altLang="zh-CN" sz="2000" b="1" spc="5" dirty="0">
                <a:solidFill>
                  <a:srgbClr val="1F4E79"/>
                </a:solidFill>
                <a:latin typeface="Noto Sans Mono CJK HK"/>
                <a:sym typeface="+mn-ea"/>
              </a:rPr>
              <a:t>2026</a:t>
            </a:r>
            <a:endParaRPr lang="en-US" altLang="zh-CN" sz="2000" b="1" spc="5" dirty="0">
              <a:solidFill>
                <a:srgbClr val="1F4E79"/>
              </a:solidFill>
              <a:latin typeface="Noto Sans Mono CJK HK"/>
              <a:sym typeface="+mn-ea"/>
            </a:endParaRPr>
          </a:p>
        </p:txBody>
      </p:sp>
      <p:sp>
        <p:nvSpPr>
          <p:cNvPr id="28" name="object 39"/>
          <p:cNvSpPr txBox="1"/>
          <p:nvPr/>
        </p:nvSpPr>
        <p:spPr>
          <a:xfrm>
            <a:off x="2773045" y="5019040"/>
            <a:ext cx="6935470" cy="288925"/>
          </a:xfrm>
          <a:prstGeom prst="rect">
            <a:avLst/>
          </a:prstGeom>
        </p:spPr>
        <p:txBody>
          <a:bodyPr vert="horz" wrap="square" lIns="0" tIns="12065" rIns="0" bIns="0" rtlCol="0">
            <a:spAutoFit/>
          </a:bodyPr>
          <a:lstStyle/>
          <a:p>
            <a:pPr marL="12700" algn="ctr">
              <a:spcBef>
                <a:spcPts val="95"/>
              </a:spcBef>
            </a:pPr>
            <a:r>
              <a:rPr lang="en-US" altLang="zh-CN" b="1" spc="150" dirty="0">
                <a:solidFill>
                  <a:srgbClr val="1F4E79"/>
                </a:solidFill>
                <a:latin typeface="Noto Sans Mono CJK HK"/>
                <a:sym typeface="+mn-ea"/>
              </a:rPr>
              <a:t>Code : N</a:t>
            </a:r>
            <a:r>
              <a:rPr lang="en-US" altLang="zh-CN" b="1" spc="150" dirty="0">
                <a:solidFill>
                  <a:srgbClr val="1F4E79"/>
                </a:solidFill>
                <a:latin typeface="Noto Sans Mono CJK HK"/>
                <a:sym typeface="+mn-ea"/>
              </a:rPr>
              <a:t>one</a:t>
            </a:r>
            <a:endParaRPr lang="en-US" altLang="zh-CN" b="1" spc="150" dirty="0">
              <a:solidFill>
                <a:srgbClr val="1F4E79"/>
              </a:solidFill>
              <a:latin typeface="Noto Sans Mono CJK HK"/>
              <a:sym typeface="+mn-ea"/>
            </a:endParaRPr>
          </a:p>
        </p:txBody>
      </p:sp>
      <p:pic>
        <p:nvPicPr>
          <p:cNvPr id="25" name="图片 24" descr="8b1437acd13c72d6d15bd7cb718533e5"/>
          <p:cNvPicPr>
            <a:picLocks noChangeAspect="1"/>
          </p:cNvPicPr>
          <p:nvPr/>
        </p:nvPicPr>
        <p:blipFill>
          <a:blip r:embed="rId15"/>
          <a:stretch>
            <a:fillRect/>
          </a:stretch>
        </p:blipFill>
        <p:spPr>
          <a:xfrm>
            <a:off x="1676400" y="2424430"/>
            <a:ext cx="9372600" cy="2000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1066800"/>
            <a:ext cx="3017782" cy="963251"/>
          </a:xfrm>
          <a:prstGeom prst="rect">
            <a:avLst/>
          </a:prstGeom>
        </p:spPr>
      </p:pic>
      <p:pic>
        <p:nvPicPr>
          <p:cNvPr id="22" name="图片 21" descr="3c0a3d8b99cb2d31117784f8db0732d9"/>
          <p:cNvPicPr>
            <a:picLocks noChangeAspect="1"/>
          </p:cNvPicPr>
          <p:nvPr/>
        </p:nvPicPr>
        <p:blipFill>
          <a:blip r:embed="rId10"/>
          <a:stretch>
            <a:fillRect/>
          </a:stretch>
        </p:blipFill>
        <p:spPr>
          <a:xfrm>
            <a:off x="381000" y="2438400"/>
            <a:ext cx="11337290" cy="27406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descr="92de769380217ac65b4d729885722632"/>
          <p:cNvPicPr>
            <a:picLocks noChangeAspect="1"/>
          </p:cNvPicPr>
          <p:nvPr/>
        </p:nvPicPr>
        <p:blipFill>
          <a:blip r:embed="rId10"/>
          <a:stretch>
            <a:fillRect/>
          </a:stretch>
        </p:blipFill>
        <p:spPr>
          <a:xfrm>
            <a:off x="2895600" y="2895600"/>
            <a:ext cx="6238875" cy="2238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2743172" y="4038600"/>
            <a:ext cx="6873750" cy="2306955"/>
          </a:xfrm>
          <a:prstGeom prst="rect">
            <a:avLst/>
          </a:prstGeom>
          <a:noFill/>
        </p:spPr>
        <p:txBody>
          <a:bodyPr wrap="square">
            <a:spAutoFit/>
          </a:bodyPr>
          <a:lstStyle/>
          <a:p>
            <a:pPr eaLnBrk="0"/>
            <a:r>
              <a:rPr lang="en-US" altLang="zh-CN" sz="1600" dirty="0"/>
              <a:t>      1) the Attribute-Based Representation approach is efficient since it requires fewer tokens to add item attributes than to add the entire item descriptions, which shortens the input length for the LLM. However, it sacrifices the effectiveness of understanding user preferences due to the limited item semantics that can be contained in relatively short attributes. </a:t>
            </a:r>
            <a:endParaRPr lang="en-US" altLang="zh-CN" sz="1600" dirty="0"/>
          </a:p>
          <a:p>
            <a:pPr eaLnBrk="0"/>
            <a:r>
              <a:rPr lang="en-US" altLang="zh-CN" sz="1600" dirty="0"/>
              <a:t>     2)On the other hand, the Description-Based Representation approach is less efficient due to the longer input length required for detailed item descriptions, whereas the effectiveness of understanding user preferences is improved by incorporating richer textual semantics of items.</a:t>
            </a:r>
            <a:endParaRPr lang="en-US" altLang="zh-CN" sz="1600" dirty="0"/>
          </a:p>
        </p:txBody>
      </p:sp>
      <p:pic>
        <p:nvPicPr>
          <p:cNvPr id="22" name="图片 21" descr="ed4807d3e17b9cf6d3a9f851b15bf8c7"/>
          <p:cNvPicPr>
            <a:picLocks noChangeAspect="1"/>
          </p:cNvPicPr>
          <p:nvPr/>
        </p:nvPicPr>
        <p:blipFill>
          <a:blip r:embed="rId9"/>
          <a:srcRect b="41133"/>
          <a:stretch>
            <a:fillRect/>
          </a:stretch>
        </p:blipFill>
        <p:spPr>
          <a:xfrm>
            <a:off x="1981200" y="1657350"/>
            <a:ext cx="8264525" cy="1880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4" name="object 16"/>
          <p:cNvSpPr txBox="1"/>
          <p:nvPr/>
        </p:nvSpPr>
        <p:spPr>
          <a:xfrm>
            <a:off x="48387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2" name="图片 21" descr="2b7d380a9c3667e26b3ef47a7a60437a"/>
          <p:cNvPicPr>
            <a:picLocks noChangeAspect="1"/>
          </p:cNvPicPr>
          <p:nvPr/>
        </p:nvPicPr>
        <p:blipFill>
          <a:blip r:embed="rId9"/>
          <a:stretch>
            <a:fillRect/>
          </a:stretch>
        </p:blipFill>
        <p:spPr>
          <a:xfrm>
            <a:off x="762000" y="1676400"/>
            <a:ext cx="10815320" cy="51130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4" name="object 16"/>
          <p:cNvSpPr txBox="1"/>
          <p:nvPr/>
        </p:nvSpPr>
        <p:spPr>
          <a:xfrm>
            <a:off x="48387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3" name="图片 22" descr="deb41336f208a7409f8550d01c409c70"/>
          <p:cNvPicPr>
            <a:picLocks noChangeAspect="1"/>
          </p:cNvPicPr>
          <p:nvPr/>
        </p:nvPicPr>
        <p:blipFill>
          <a:blip r:embed="rId9"/>
          <a:stretch>
            <a:fillRect/>
          </a:stretch>
        </p:blipFill>
        <p:spPr>
          <a:xfrm>
            <a:off x="1143000" y="2133600"/>
            <a:ext cx="10069195" cy="3289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4" name="object 16"/>
          <p:cNvSpPr txBox="1"/>
          <p:nvPr/>
        </p:nvSpPr>
        <p:spPr>
          <a:xfrm>
            <a:off x="48387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2" name="图片 21" descr="0117ae38cebdfd7c2f8cf0752169495b"/>
          <p:cNvPicPr>
            <a:picLocks noChangeAspect="1"/>
          </p:cNvPicPr>
          <p:nvPr/>
        </p:nvPicPr>
        <p:blipFill>
          <a:blip r:embed="rId9"/>
          <a:stretch>
            <a:fillRect/>
          </a:stretch>
        </p:blipFill>
        <p:spPr>
          <a:xfrm>
            <a:off x="990600" y="1676400"/>
            <a:ext cx="10166985" cy="4965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3" name="图片 22" descr="3feea620c52e42e842a0034519cb12d5"/>
          <p:cNvPicPr>
            <a:picLocks noChangeAspect="1"/>
          </p:cNvPicPr>
          <p:nvPr/>
        </p:nvPicPr>
        <p:blipFill>
          <a:blip r:embed="rId9"/>
          <a:srcRect t="8772"/>
          <a:stretch>
            <a:fillRect/>
          </a:stretch>
        </p:blipFill>
        <p:spPr>
          <a:xfrm>
            <a:off x="2286000" y="1705610"/>
            <a:ext cx="6715125" cy="990600"/>
          </a:xfrm>
          <a:prstGeom prst="rect">
            <a:avLst/>
          </a:prstGeom>
        </p:spPr>
      </p:pic>
      <p:pic>
        <p:nvPicPr>
          <p:cNvPr id="25" name="图片 24" descr="be26a1f274e6c8c87fa23f2c9fb5407a"/>
          <p:cNvPicPr>
            <a:picLocks noChangeAspect="1"/>
          </p:cNvPicPr>
          <p:nvPr/>
        </p:nvPicPr>
        <p:blipFill>
          <a:blip r:embed="rId10"/>
          <a:stretch>
            <a:fillRect/>
          </a:stretch>
        </p:blipFill>
        <p:spPr>
          <a:xfrm>
            <a:off x="2895600" y="5867400"/>
            <a:ext cx="5381625" cy="714375"/>
          </a:xfrm>
          <a:prstGeom prst="rect">
            <a:avLst/>
          </a:prstGeom>
        </p:spPr>
      </p:pic>
      <p:pic>
        <p:nvPicPr>
          <p:cNvPr id="27" name="图片 26" descr="adec5cb639e8ec2e9667d37f12b1128a"/>
          <p:cNvPicPr>
            <a:picLocks noChangeAspect="1"/>
          </p:cNvPicPr>
          <p:nvPr/>
        </p:nvPicPr>
        <p:blipFill>
          <a:blip r:embed="rId11"/>
          <a:stretch>
            <a:fillRect/>
          </a:stretch>
        </p:blipFill>
        <p:spPr>
          <a:xfrm>
            <a:off x="2895600" y="4038600"/>
            <a:ext cx="5086350" cy="609600"/>
          </a:xfrm>
          <a:prstGeom prst="rect">
            <a:avLst/>
          </a:prstGeom>
        </p:spPr>
      </p:pic>
      <p:pic>
        <p:nvPicPr>
          <p:cNvPr id="29" name="图片 28" descr="187f22209be67d602d0a9fedd3189ac3"/>
          <p:cNvPicPr>
            <a:picLocks noChangeAspect="1"/>
          </p:cNvPicPr>
          <p:nvPr/>
        </p:nvPicPr>
        <p:blipFill>
          <a:blip r:embed="rId12"/>
          <a:srcRect t="11810"/>
          <a:stretch>
            <a:fillRect/>
          </a:stretch>
        </p:blipFill>
        <p:spPr>
          <a:xfrm>
            <a:off x="2971800" y="3043555"/>
            <a:ext cx="5610225" cy="588010"/>
          </a:xfrm>
          <a:prstGeom prst="rect">
            <a:avLst/>
          </a:prstGeom>
        </p:spPr>
      </p:pic>
      <p:pic>
        <p:nvPicPr>
          <p:cNvPr id="31" name="图片 30" descr="6e0b7990becaccb4d86b7044f83403d7"/>
          <p:cNvPicPr>
            <a:picLocks noChangeAspect="1"/>
          </p:cNvPicPr>
          <p:nvPr/>
        </p:nvPicPr>
        <p:blipFill>
          <a:blip r:embed="rId13"/>
          <a:stretch>
            <a:fillRect/>
          </a:stretch>
        </p:blipFill>
        <p:spPr>
          <a:xfrm>
            <a:off x="2971800" y="5181600"/>
            <a:ext cx="5064125" cy="4565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descr="f18f5eae858a52b4c84ec2042c7ddb26"/>
          <p:cNvPicPr>
            <a:picLocks noChangeAspect="1"/>
          </p:cNvPicPr>
          <p:nvPr/>
        </p:nvPicPr>
        <p:blipFill>
          <a:blip r:embed="rId10"/>
          <a:srcRect t="1698"/>
          <a:stretch>
            <a:fillRect/>
          </a:stretch>
        </p:blipFill>
        <p:spPr>
          <a:xfrm>
            <a:off x="0" y="1752600"/>
            <a:ext cx="12192000" cy="44126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descr="1bcd11a0dc1f98338e8edeb027a63530"/>
          <p:cNvPicPr>
            <a:picLocks noChangeAspect="1"/>
          </p:cNvPicPr>
          <p:nvPr/>
        </p:nvPicPr>
        <p:blipFill>
          <a:blip r:embed="rId10"/>
          <a:stretch>
            <a:fillRect/>
          </a:stretch>
        </p:blipFill>
        <p:spPr>
          <a:xfrm>
            <a:off x="457200" y="2421255"/>
            <a:ext cx="5640705" cy="2954655"/>
          </a:xfrm>
          <a:prstGeom prst="rect">
            <a:avLst/>
          </a:prstGeom>
        </p:spPr>
      </p:pic>
      <p:pic>
        <p:nvPicPr>
          <p:cNvPr id="23" name="图片 22" descr="9d8305f8c4b40764e43995821217e788"/>
          <p:cNvPicPr>
            <a:picLocks noChangeAspect="1"/>
          </p:cNvPicPr>
          <p:nvPr/>
        </p:nvPicPr>
        <p:blipFill>
          <a:blip r:embed="rId11"/>
          <a:stretch>
            <a:fillRect/>
          </a:stretch>
        </p:blipFill>
        <p:spPr>
          <a:xfrm>
            <a:off x="6400800" y="2365375"/>
            <a:ext cx="5048885" cy="3020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descr="8838264cca840663ba55b3516b237f6d"/>
          <p:cNvPicPr>
            <a:picLocks noChangeAspect="1"/>
          </p:cNvPicPr>
          <p:nvPr/>
        </p:nvPicPr>
        <p:blipFill>
          <a:blip r:embed="rId10"/>
          <a:stretch>
            <a:fillRect/>
          </a:stretch>
        </p:blipFill>
        <p:spPr>
          <a:xfrm>
            <a:off x="3200400" y="2819400"/>
            <a:ext cx="5506085" cy="2368550"/>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4562</Words>
  <Application>WPS 演示</Application>
  <PresentationFormat>宽屏</PresentationFormat>
  <Paragraphs>241</Paragraphs>
  <Slides>12</Slides>
  <Notes>12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vt:i4>
      </vt:variant>
    </vt:vector>
  </HeadingPairs>
  <TitlesOfParts>
    <vt:vector size="29"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等线</vt:lpstr>
      <vt:lpstr>Noto Sans Mono CJK HK</vt:lpstr>
      <vt:lpstr>Times New Roman</vt:lpstr>
      <vt:lpstr>Trebuchet MS</vt:lpstr>
      <vt:lpstr>Saturday Sans Regular</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陌</cp:lastModifiedBy>
  <cp:revision>519</cp:revision>
  <dcterms:created xsi:type="dcterms:W3CDTF">2023-09-17T03:47:00Z</dcterms:created>
  <dcterms:modified xsi:type="dcterms:W3CDTF">2026-04-19T02:20:49Z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2023-09-02T00:00:00Z</vt:filetime>
  </property>
  <property fmtid="{D5CDD505-2E9C-101B-9397-08002B2CF9AE}" pid="3" name="Creator">
    <vt:lpwstr>Microsoft? PowerPoint? 2016</vt:lpwstr>
  </property>
  <property fmtid="{D5CDD505-2E9C-101B-9397-08002B2CF9AE}" pid="4" name="LastSaved">
    <vt:filetime>2023-09-23T00:00:00Z</vt:filetime>
  </property>
  <property fmtid="{D5CDD505-2E9C-101B-9397-08002B2CF9AE}" pid="5" name="ICV">
    <vt:lpwstr>165D8468441041F7A078704589CAA259_13</vt:lpwstr>
  </property>
  <property fmtid="{D5CDD505-2E9C-101B-9397-08002B2CF9AE}" pid="6" name="KSOProductBuildVer">
    <vt:lpwstr>2052-12.1.0.25225</vt:lpwstr>
  </property>
</Properties>
</file>